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5" roundtripDataSignature="AMtx7mjpbS4N1ANnnJkAxwTcB3XSVjDA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5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7df06205b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7df06205bb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g7df06205bb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7df06205b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7df06205bb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7df06205bb_0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Holistic approach to literacy instruction embeds reading, writing, speaking and listening. It gives VI students opportunity to fill in background environmental context clues. </a:t>
            </a:r>
            <a:endParaRPr/>
          </a:p>
        </p:txBody>
      </p:sp>
      <p:sp>
        <p:nvSpPr>
          <p:cNvPr id="242" name="Google Shape;24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7df06205b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7df06205bb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g7df06205bb_0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6e4b773b2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6e4b773b2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Refer to handout. </a:t>
            </a:r>
            <a:endParaRPr/>
          </a:p>
        </p:txBody>
      </p:sp>
      <p:sp>
        <p:nvSpPr>
          <p:cNvPr id="187" name="Google Shape;18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8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8"/>
          <p:cNvSpPr txBox="1"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dt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ft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sldNum" idx="12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7"/>
          <p:cNvSpPr txBox="1"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>
            <a:spLocks noGrp="1"/>
          </p:cNvSpPr>
          <p:nvPr>
            <p:ph type="pic" idx="2"/>
          </p:nvPr>
        </p:nvSpPr>
        <p:spPr>
          <a:xfrm>
            <a:off x="681727" y="941439"/>
            <a:ext cx="10821840" cy="3478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body" idx="1"/>
          </p:nvPr>
        </p:nvSpPr>
        <p:spPr>
          <a:xfrm>
            <a:off x="685800" y="5516715"/>
            <a:ext cx="10820400" cy="70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aption">
  <p:cSld name="Title and Ca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28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8"/>
          <p:cNvSpPr txBox="1"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8"/>
          <p:cNvSpPr txBox="1">
            <a:spLocks noGrp="1"/>
          </p:cNvSpPr>
          <p:nvPr>
            <p:ph type="body" idx="1"/>
          </p:nvPr>
        </p:nvSpPr>
        <p:spPr>
          <a:xfrm>
            <a:off x="1024467" y="3649133"/>
            <a:ext cx="10130516" cy="999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dt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ft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8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with Caption">
  <p:cSld name="Quote with Ca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9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9"/>
          <p:cNvSpPr txBox="1"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9"/>
          <p:cNvSpPr txBox="1">
            <a:spLocks noGrp="1"/>
          </p:cNvSpPr>
          <p:nvPr>
            <p:ph type="body" idx="1"/>
          </p:nvPr>
        </p:nvSpPr>
        <p:spPr>
          <a:xfrm>
            <a:off x="1303865" y="3365556"/>
            <a:ext cx="9592736" cy="44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3" name="Google Shape;93;p29"/>
          <p:cNvSpPr txBox="1">
            <a:spLocks noGrp="1"/>
          </p:cNvSpPr>
          <p:nvPr>
            <p:ph type="body" idx="2"/>
          </p:nvPr>
        </p:nvSpPr>
        <p:spPr>
          <a:xfrm>
            <a:off x="1024467" y="3959862"/>
            <a:ext cx="10151533" cy="67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4" name="Google Shape;94;p29"/>
          <p:cNvSpPr txBox="1">
            <a:spLocks noGrp="1"/>
          </p:cNvSpPr>
          <p:nvPr>
            <p:ph type="dt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9"/>
          <p:cNvSpPr txBox="1">
            <a:spLocks noGrp="1"/>
          </p:cNvSpPr>
          <p:nvPr>
            <p:ph type="ft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9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7" name="Google Shape;97;p29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entury Gothic"/>
              <a:buNone/>
            </a:pPr>
            <a:r>
              <a:rPr lang="en-US" sz="8000" b="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98" name="Google Shape;98;p2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entury Gothic"/>
              <a:buNone/>
            </a:pPr>
            <a:r>
              <a:rPr lang="en-US" sz="8000" b="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me Card">
  <p:cSld name="Name Card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0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0"/>
          <p:cNvSpPr txBox="1"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0"/>
          <p:cNvSpPr txBox="1">
            <a:spLocks noGrp="1"/>
          </p:cNvSpPr>
          <p:nvPr>
            <p:ph type="body" idx="1"/>
          </p:nvPr>
        </p:nvSpPr>
        <p:spPr>
          <a:xfrm>
            <a:off x="1024467" y="3648315"/>
            <a:ext cx="10144654" cy="999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30"/>
          <p:cNvSpPr txBox="1">
            <a:spLocks noGrp="1"/>
          </p:cNvSpPr>
          <p:nvPr>
            <p:ph type="dt" idx="10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0"/>
          <p:cNvSpPr txBox="1">
            <a:spLocks noGrp="1"/>
          </p:cNvSpPr>
          <p:nvPr>
            <p:ph type="ftr" idx="11"/>
          </p:nvPr>
        </p:nvSpPr>
        <p:spPr>
          <a:xfrm>
            <a:off x="685800" y="378883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0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1"/>
          <p:cNvSpPr txBox="1"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1"/>
          <p:cNvSpPr txBox="1"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31"/>
          <p:cNvSpPr txBox="1">
            <a:spLocks noGrp="1"/>
          </p:cNvSpPr>
          <p:nvPr>
            <p:ph type="body" idx="2"/>
          </p:nvPr>
        </p:nvSpPr>
        <p:spPr>
          <a:xfrm>
            <a:off x="685799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0" name="Google Shape;110;p31"/>
          <p:cNvSpPr txBox="1">
            <a:spLocks noGrp="1"/>
          </p:cNvSpPr>
          <p:nvPr>
            <p:ph type="body" idx="3"/>
          </p:nvPr>
        </p:nvSpPr>
        <p:spPr>
          <a:xfrm>
            <a:off x="4368800" y="2201333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1" name="Google Shape;111;p31"/>
          <p:cNvSpPr txBox="1">
            <a:spLocks noGrp="1"/>
          </p:cNvSpPr>
          <p:nvPr>
            <p:ph type="body" idx="4"/>
          </p:nvPr>
        </p:nvSpPr>
        <p:spPr>
          <a:xfrm>
            <a:off x="4366858" y="2904067"/>
            <a:ext cx="3456432" cy="331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2" name="Google Shape;112;p31"/>
          <p:cNvSpPr txBox="1">
            <a:spLocks noGrp="1"/>
          </p:cNvSpPr>
          <p:nvPr>
            <p:ph type="body" idx="5"/>
          </p:nvPr>
        </p:nvSpPr>
        <p:spPr>
          <a:xfrm>
            <a:off x="8051800" y="2192866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3" name="Google Shape;113;p31"/>
          <p:cNvSpPr txBox="1">
            <a:spLocks noGrp="1"/>
          </p:cNvSpPr>
          <p:nvPr>
            <p:ph type="body" idx="6"/>
          </p:nvPr>
        </p:nvSpPr>
        <p:spPr>
          <a:xfrm>
            <a:off x="8051801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4" name="Google Shape;114;p31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1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1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2"/>
          <p:cNvSpPr txBox="1"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2"/>
          <p:cNvSpPr txBox="1"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32"/>
          <p:cNvSpPr>
            <a:spLocks noGrp="1"/>
          </p:cNvSpPr>
          <p:nvPr>
            <p:ph type="pic" idx="2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1" name="Google Shape;121;p32"/>
          <p:cNvSpPr txBox="1">
            <a:spLocks noGrp="1"/>
          </p:cNvSpPr>
          <p:nvPr>
            <p:ph type="body" idx="3"/>
          </p:nvPr>
        </p:nvSpPr>
        <p:spPr>
          <a:xfrm>
            <a:off x="688618" y="4873764"/>
            <a:ext cx="3451582" cy="134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2" name="Google Shape;122;p32"/>
          <p:cNvSpPr txBox="1">
            <a:spLocks noGrp="1"/>
          </p:cNvSpPr>
          <p:nvPr>
            <p:ph type="body" idx="4"/>
          </p:nvPr>
        </p:nvSpPr>
        <p:spPr>
          <a:xfrm>
            <a:off x="4374263" y="4191000"/>
            <a:ext cx="3448935" cy="68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3" name="Google Shape;123;p32"/>
          <p:cNvSpPr>
            <a:spLocks noGrp="1"/>
          </p:cNvSpPr>
          <p:nvPr>
            <p:ph type="pic" idx="5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4" name="Google Shape;124;p32"/>
          <p:cNvSpPr txBox="1">
            <a:spLocks noGrp="1"/>
          </p:cNvSpPr>
          <p:nvPr>
            <p:ph type="body" idx="6"/>
          </p:nvPr>
        </p:nvSpPr>
        <p:spPr>
          <a:xfrm>
            <a:off x="4374264" y="4873763"/>
            <a:ext cx="3448935" cy="134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5" name="Google Shape;125;p32"/>
          <p:cNvSpPr txBox="1">
            <a:spLocks noGrp="1"/>
          </p:cNvSpPr>
          <p:nvPr>
            <p:ph type="body" idx="7"/>
          </p:nvPr>
        </p:nvSpPr>
        <p:spPr>
          <a:xfrm>
            <a:off x="8049731" y="4191000"/>
            <a:ext cx="3456469" cy="68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32"/>
          <p:cNvSpPr>
            <a:spLocks noGrp="1"/>
          </p:cNvSpPr>
          <p:nvPr>
            <p:ph type="pic" idx="8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7" name="Google Shape;127;p32"/>
          <p:cNvSpPr txBox="1">
            <a:spLocks noGrp="1"/>
          </p:cNvSpPr>
          <p:nvPr>
            <p:ph type="body" idx="9"/>
          </p:nvPr>
        </p:nvSpPr>
        <p:spPr>
          <a:xfrm>
            <a:off x="8049731" y="4873761"/>
            <a:ext cx="3452445" cy="134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8" name="Google Shape;128;p32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2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2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3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3"/>
          <p:cNvSpPr txBox="1">
            <a:spLocks noGrp="1"/>
          </p:cNvSpPr>
          <p:nvPr>
            <p:ph type="body" idx="1"/>
          </p:nvPr>
        </p:nvSpPr>
        <p:spPr>
          <a:xfrm rot="5400000">
            <a:off x="4083937" y="-1203579"/>
            <a:ext cx="4024125" cy="108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33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34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34"/>
          <p:cNvSpPr txBox="1">
            <a:spLocks noGrp="1"/>
          </p:cNvSpPr>
          <p:nvPr>
            <p:ph type="title"/>
          </p:nvPr>
        </p:nvSpPr>
        <p:spPr>
          <a:xfrm rot="5400000">
            <a:off x="8525933" y="1667933"/>
            <a:ext cx="390313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4"/>
          <p:cNvSpPr txBox="1">
            <a:spLocks noGrp="1"/>
          </p:cNvSpPr>
          <p:nvPr>
            <p:ph type="body" idx="1"/>
          </p:nvPr>
        </p:nvSpPr>
        <p:spPr>
          <a:xfrm rot="5400000">
            <a:off x="3175000" y="-1405467"/>
            <a:ext cx="3903133" cy="820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dt" idx="10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 txBox="1">
            <a:spLocks noGrp="1"/>
          </p:cNvSpPr>
          <p:nvPr>
            <p:ph type="ftr" idx="11"/>
          </p:nvPr>
        </p:nvSpPr>
        <p:spPr>
          <a:xfrm>
            <a:off x="685800" y="381000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4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 txBox="1"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body" idx="1"/>
          </p:nvPr>
        </p:nvSpPr>
        <p:spPr>
          <a:xfrm>
            <a:off x="4995582" y="746759"/>
            <a:ext cx="6510618" cy="547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body" idx="2"/>
          </p:nvPr>
        </p:nvSpPr>
        <p:spPr>
          <a:xfrm>
            <a:off x="685800" y="3124199"/>
            <a:ext cx="4114800" cy="309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/>
          <p:cNvSpPr txBox="1"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>
            <a:spLocks noGrp="1"/>
          </p:cNvSpPr>
          <p:nvPr>
            <p:ph type="pic" idx="2"/>
          </p:nvPr>
        </p:nvSpPr>
        <p:spPr>
          <a:xfrm>
            <a:off x="7861238" y="751241"/>
            <a:ext cx="3644962" cy="5467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1"/>
          </p:nvPr>
        </p:nvSpPr>
        <p:spPr>
          <a:xfrm>
            <a:off x="685800" y="3124199"/>
            <a:ext cx="6873240" cy="309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22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22"/>
          <p:cNvSpPr txBox="1"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dt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ftr" idx="11"/>
          </p:nvPr>
        </p:nvSpPr>
        <p:spPr>
          <a:xfrm>
            <a:off x="685800" y="381001"/>
            <a:ext cx="6991492" cy="364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3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body" idx="1"/>
          </p:nvPr>
        </p:nvSpPr>
        <p:spPr>
          <a:xfrm>
            <a:off x="6858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body" idx="2"/>
          </p:nvPr>
        </p:nvSpPr>
        <p:spPr>
          <a:xfrm>
            <a:off x="61722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 txBox="1"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2"/>
          </p:nvPr>
        </p:nvSpPr>
        <p:spPr>
          <a:xfrm>
            <a:off x="685800" y="3132666"/>
            <a:ext cx="5311775" cy="3086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3"/>
          </p:nvPr>
        </p:nvSpPr>
        <p:spPr>
          <a:xfrm>
            <a:off x="6400800" y="2183802"/>
            <a:ext cx="51054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body" idx="4"/>
          </p:nvPr>
        </p:nvSpPr>
        <p:spPr>
          <a:xfrm>
            <a:off x="6172200" y="3132666"/>
            <a:ext cx="5334000" cy="3086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5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6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7" descr="C0-HD-TOP.pn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0"/>
            <a:ext cx="12192000" cy="14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7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ardmaillouisville-my.sharepoint.com/:w:/r/personal/kejohn07_louisville_edu/_layouts/15/Doc.aspx?sourcedoc=%7BC6F1DFC9-A394-4872-AF76-0401A3C4E3A7%7D&amp;file=Document4.docx&amp;action=default&amp;mobileredirect=true&amp;cid=8be3b511-18ef-428f-8e59-a61bdc2e8433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f82_rF-3FQ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Kyrstin.price@ksb.kyschools.u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orincolorado.org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ivebinders.com/play/play?id=1652878" TargetMode="External"/><Relationship Id="rId4" Type="http://schemas.openxmlformats.org/officeDocument/2006/relationships/hyperlink" Target="http://www.eslcafe.com/idea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sinessinsider.com/where-do-immigrants-come-from-map-most-common-countries-2019-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sinessinsider.com/what-is-the-most-common-language-in-every-state-map-2019-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</a:pPr>
            <a:r>
              <a:rPr lang="en-US" dirty="0"/>
              <a:t>LITERACY FOR EL/VI STUDENTS</a:t>
            </a:r>
            <a:endParaRPr dirty="0"/>
          </a:p>
        </p:txBody>
      </p:sp>
      <p:sp>
        <p:nvSpPr>
          <p:cNvPr id="149" name="Google Shape;149;p1"/>
          <p:cNvSpPr txBox="1">
            <a:spLocks noGrp="1"/>
          </p:cNvSpPr>
          <p:nvPr>
            <p:ph type="subTitle" idx="1"/>
          </p:nvPr>
        </p:nvSpPr>
        <p:spPr>
          <a:xfrm>
            <a:off x="1310640" y="3945710"/>
            <a:ext cx="9448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dirty="0"/>
              <a:t>Kyrstin Price 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/>
              <a:t>BEST PRACTICES</a:t>
            </a:r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dirty="0"/>
              <a:t>Modeling (speech, actions, products, etc.)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dirty="0"/>
              <a:t>Speak slowly and clearly, but don’t speak more loudly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dirty="0"/>
              <a:t>Use non-verbal clues to help make language and content more accessible (physically moving or giving direction)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dirty="0"/>
              <a:t>Verbal AND written instructions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dirty="0"/>
              <a:t>Regularly check for understanding (specific not “are there any questions)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dirty="0"/>
              <a:t>Encourage development of the L1, if fluent in that language already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dirty="0"/>
              <a:t>Do not ban students from using the L1 in the classroom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dirty="0"/>
              <a:t>Music/bilingual songs</a:t>
            </a:r>
            <a:endParaRPr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/>
              <a:t>BEST PRACTICES</a:t>
            </a:r>
            <a:endParaRPr/>
          </a:p>
        </p:txBody>
      </p:sp>
      <p:sp>
        <p:nvSpPr>
          <p:cNvPr id="224" name="Google Shape;224;p10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dirty="0"/>
              <a:t>Model standard language through questioning rather than directly stating when students are making mistakes (ex. Do you mean…”) </a:t>
            </a:r>
            <a:endParaRPr dirty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dirty="0"/>
              <a:t>WAIT TIME! </a:t>
            </a:r>
            <a:endParaRPr dirty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dirty="0"/>
              <a:t>Avoid idioms/colloquialisms/sarcasm </a:t>
            </a:r>
            <a:endParaRPr dirty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dirty="0"/>
              <a:t>Engage in writing as soon as possible, errors are OK</a:t>
            </a:r>
            <a:endParaRPr dirty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dirty="0"/>
              <a:t>Encourage (and facilitate) social interaction among peers </a:t>
            </a:r>
            <a:endParaRPr dirty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dirty="0"/>
              <a:t>Record lessons</a:t>
            </a:r>
            <a:endParaRPr dirty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dirty="0"/>
              <a:t>Hands on activities</a:t>
            </a:r>
            <a:endParaRPr dirty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dirty="0"/>
              <a:t>Predictable routines</a:t>
            </a:r>
            <a:endParaRPr dirty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dirty="0"/>
              <a:t>Realia (picture vs representation vs real thing</a:t>
            </a:r>
            <a:endParaRPr dirty="0"/>
          </a:p>
          <a:p>
            <a:pPr marL="228600" lvl="0" indent="-88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7df06205bb_0_17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Braille Instruction</a:t>
            </a:r>
            <a:endParaRPr/>
          </a:p>
        </p:txBody>
      </p:sp>
      <p:sp>
        <p:nvSpPr>
          <p:cNvPr id="231" name="Google Shape;231;g7df06205bb_0_17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rgbClr val="FFFFFF"/>
                </a:solidFill>
              </a:rPr>
              <a:t>·     	All students are unique</a:t>
            </a:r>
            <a:endParaRPr sz="24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rgbClr val="FFFFFF"/>
                </a:solidFill>
              </a:rPr>
              <a:t>·     	Research their Native language</a:t>
            </a:r>
            <a:endParaRPr sz="24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rgbClr val="FFFFFF"/>
                </a:solidFill>
              </a:rPr>
              <a:t>·     	Where to start?  (Reader?)</a:t>
            </a:r>
            <a:endParaRPr sz="24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rgbClr val="FFFFFF"/>
                </a:solidFill>
              </a:rPr>
              <a:t>·     	Age/Level appropriate</a:t>
            </a:r>
            <a:endParaRPr sz="24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rgbClr val="FFFFFF"/>
                </a:solidFill>
              </a:rPr>
              <a:t>·     	Pairing reading and writing</a:t>
            </a:r>
            <a:endParaRPr sz="24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rgbClr val="FFFFFF"/>
                </a:solidFill>
              </a:rPr>
              <a:t>·     	Access to Braille and the need for using Braille</a:t>
            </a:r>
            <a:endParaRPr sz="24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FFFF"/>
                </a:solidFill>
              </a:rPr>
              <a:t>·     	Positive experience</a:t>
            </a:r>
            <a:endParaRPr sz="24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1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7df06205bb_0_11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Immersive Reader</a:t>
            </a:r>
            <a:endParaRPr/>
          </a:p>
        </p:txBody>
      </p:sp>
      <p:sp>
        <p:nvSpPr>
          <p:cNvPr id="238" name="Google Shape;238;g7df06205bb_0_11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Immersive Reader Practice</a:t>
            </a:r>
            <a:endParaRPr sz="3200" dirty="0"/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2"/>
          <p:cNvSpPr txBox="1">
            <a:spLocks noGrp="1"/>
          </p:cNvSpPr>
          <p:nvPr>
            <p:ph type="title"/>
          </p:nvPr>
        </p:nvSpPr>
        <p:spPr>
          <a:xfrm>
            <a:off x="2895600" y="901532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/>
              <a:t>HOLISTIC  OR WHOLE LANGUAGE APPROACH</a:t>
            </a:r>
            <a:endParaRPr/>
          </a:p>
        </p:txBody>
      </p:sp>
      <p:sp>
        <p:nvSpPr>
          <p:cNvPr id="245" name="Google Shape;245;p12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dirty="0"/>
              <a:t>Includes teaching phonetics and syntax but these are not primary focus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dirty="0"/>
              <a:t>Learning to understand meaning and to share ideas through speaking and writing.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dirty="0"/>
              <a:t>Use topics students are interested in 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en-US" dirty="0"/>
              <a:t>Language Experience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1800" dirty="0"/>
              <a:t>Creates written material from students’ own experiences/ideas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en-US" dirty="0"/>
              <a:t>Dialogue Journals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dirty="0"/>
              <a:t>Written communication between teacher/student on a regular basis (daily or weekly) 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3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/>
              <a:t>TPR- TOTAL PHYSICAL RESPONSE </a:t>
            </a:r>
            <a:endParaRPr/>
          </a:p>
        </p:txBody>
      </p:sp>
      <p:sp>
        <p:nvSpPr>
          <p:cNvPr id="251" name="Google Shape;251;p13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4"/>
              <a:buChar char="•"/>
            </a:pPr>
            <a:r>
              <a:rPr lang="en-US" sz="1704" dirty="0"/>
              <a:t>Students develop new vocabulary through the use of commands.</a:t>
            </a:r>
            <a:endParaRPr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4"/>
              <a:buChar char="•"/>
            </a:pPr>
            <a:r>
              <a:rPr lang="en-US" sz="1704" dirty="0"/>
              <a:t> Students develop understanding before speech.</a:t>
            </a:r>
            <a:endParaRPr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4"/>
              <a:buChar char="•"/>
            </a:pPr>
            <a:r>
              <a:rPr lang="en-US" sz="1704" dirty="0"/>
              <a:t>Students demonstrate their understanding through actions.</a:t>
            </a:r>
            <a:endParaRPr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4"/>
              <a:buChar char="•"/>
            </a:pPr>
            <a:r>
              <a:rPr lang="en-US" sz="1704" dirty="0"/>
              <a:t>Students speak when they are ready. The teacher allows and encourages a "silent period" (</a:t>
            </a:r>
            <a:r>
              <a:rPr lang="en-US" sz="1704" dirty="0" err="1"/>
              <a:t>Pallen</a:t>
            </a:r>
            <a:r>
              <a:rPr lang="en-US" sz="1704" dirty="0"/>
              <a:t>, 1988).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4"/>
              <a:buNone/>
            </a:pPr>
            <a:br>
              <a:rPr lang="en-US" sz="1704" dirty="0"/>
            </a:br>
            <a:r>
              <a:rPr lang="en-US" sz="1704" b="1" dirty="0"/>
              <a:t>The basic procedure for a TPR lesson is as follows:</a:t>
            </a:r>
            <a:endParaRPr sz="1704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4"/>
              <a:buNone/>
            </a:pPr>
            <a:r>
              <a:rPr lang="en-US" sz="1704" dirty="0"/>
              <a:t>1. The teacher gives the command then models the action while the students listen and watch. 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4"/>
              <a:buNone/>
            </a:pPr>
            <a:r>
              <a:rPr lang="en-US" sz="1704" dirty="0"/>
              <a:t>2. The teacher gives the command, and models the action; the students copy the action.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4"/>
              <a:buNone/>
            </a:pPr>
            <a:r>
              <a:rPr lang="en-US" sz="1704" dirty="0"/>
              <a:t>3. The teacher gives the command without modeling; the students perform the appropriate action.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4"/>
              <a:buNone/>
            </a:pPr>
            <a:r>
              <a:rPr lang="en-US" sz="1704" dirty="0"/>
              <a:t>4. The teacher gives the command without modeling the action; the students repeat the verbal commands and perform the action.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4"/>
              <a:buNone/>
            </a:pPr>
            <a:r>
              <a:rPr lang="en-US" sz="1704" dirty="0"/>
              <a:t>5. One student gives the command and the teacher or other students repeat the verbal commands and perform the action.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5"/>
              <a:buNone/>
            </a:pPr>
            <a:endParaRPr sz="1704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/>
              <a:t>TPR- TOTAL PHYSICAL RESPONSE </a:t>
            </a:r>
            <a:endParaRPr/>
          </a:p>
        </p:txBody>
      </p:sp>
      <p:sp>
        <p:nvSpPr>
          <p:cNvPr id="257" name="Google Shape;257;p14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dirty="0"/>
              <a:t>It is important for teachers to be tolerant of students' errors and maintain a focus on communication, rather than grammar. Speech should not be forced; students begin to speak when they are ready.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dirty="0"/>
              <a:t>Introduce 3 new vocabulary items at a time; students may comfortably understand as many as 36 vocabulary words in one session.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dirty="0"/>
              <a:t>Use topics that are relevant and of interest to the students including classroom routines, parts of the body, clothing, and cooking.</a:t>
            </a:r>
            <a:endParaRPr dirty="0"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5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/>
              <a:t>TPR- TOTAL PHYSICAL RESPONSE </a:t>
            </a:r>
            <a:endParaRPr/>
          </a:p>
        </p:txBody>
      </p:sp>
      <p:sp>
        <p:nvSpPr>
          <p:cNvPr id="263" name="Google Shape;263;p15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Kindergarten TPR Lesson Sample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7df06205bb_0_24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Contact</a:t>
            </a:r>
            <a:endParaRPr dirty="0"/>
          </a:p>
        </p:txBody>
      </p:sp>
      <p:sp>
        <p:nvSpPr>
          <p:cNvPr id="270" name="Google Shape;270;g7df06205bb_0_24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Kyrstin Price 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Kyrstin.price@ksb.kyschools.us</a:t>
            </a:r>
            <a:r>
              <a:rPr lang="en-US" dirty="0"/>
              <a:t> </a:t>
            </a:r>
          </a:p>
          <a:p>
            <a:pPr marL="571500" lvl="1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dirty="0"/>
          </a:p>
          <a:p>
            <a:pPr marL="571500" lvl="1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dirty="0"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6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 dirty="0"/>
              <a:t>RESOURCES </a:t>
            </a:r>
            <a:endParaRPr dirty="0"/>
          </a:p>
        </p:txBody>
      </p:sp>
      <p:sp>
        <p:nvSpPr>
          <p:cNvPr id="276" name="Google Shape;276;p16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u="sng" dirty="0" err="1">
                <a:solidFill>
                  <a:schemeClr val="hlink"/>
                </a:solidFill>
                <a:hlinkClick r:id="rId3"/>
              </a:rPr>
              <a:t>Colorin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 Colorado - Teaching English Language Learners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ESL Cafe - Teaching Ideas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5"/>
              </a:rPr>
              <a:t>Everything You Wanted to Know (&amp; Some Stuff You Didn't) About ELL's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3300"/>
              </a:buClr>
              <a:buSzPts val="2200"/>
              <a:buChar char="•"/>
            </a:pPr>
            <a:r>
              <a:rPr lang="en-US" dirty="0">
                <a:solidFill>
                  <a:srgbClr val="FF3300"/>
                </a:solidFill>
              </a:rPr>
              <a:t>Collected works of Sylvie </a:t>
            </a:r>
            <a:r>
              <a:rPr lang="en-US" dirty="0" err="1">
                <a:solidFill>
                  <a:srgbClr val="FF3300"/>
                </a:solidFill>
              </a:rPr>
              <a:t>Kashdan</a:t>
            </a:r>
            <a:r>
              <a:rPr lang="en-US" dirty="0">
                <a:solidFill>
                  <a:srgbClr val="FF3300"/>
                </a:solidFill>
              </a:rPr>
              <a:t>, TVI &amp; ESL teacher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3300"/>
              </a:buClr>
              <a:buSzPts val="2200"/>
              <a:buChar char="•"/>
            </a:pPr>
            <a:r>
              <a:rPr lang="en-US" dirty="0">
                <a:solidFill>
                  <a:srgbClr val="FF3300"/>
                </a:solidFill>
              </a:rPr>
              <a:t>Erica Deal, TVI/ESL instructor; Kentucky School for the Blind </a:t>
            </a:r>
            <a:endParaRPr dirty="0"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dirty="0"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dirty="0"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"/>
          <p:cNvSpPr txBox="1">
            <a:spLocks noGrp="1"/>
          </p:cNvSpPr>
          <p:nvPr>
            <p:ph type="title"/>
          </p:nvPr>
        </p:nvSpPr>
        <p:spPr>
          <a:xfrm>
            <a:off x="3165565" y="245427"/>
            <a:ext cx="8610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 dirty="0"/>
              <a:t>DISCUSSION PARKING LOT </a:t>
            </a:r>
            <a:endParaRPr dirty="0"/>
          </a:p>
        </p:txBody>
      </p:sp>
      <p:sp>
        <p:nvSpPr>
          <p:cNvPr id="155" name="Google Shape;155;p2"/>
          <p:cNvSpPr txBox="1">
            <a:spLocks noGrp="1"/>
          </p:cNvSpPr>
          <p:nvPr>
            <p:ph type="body" idx="1"/>
          </p:nvPr>
        </p:nvSpPr>
        <p:spPr>
          <a:xfrm>
            <a:off x="598715" y="3013165"/>
            <a:ext cx="10820400" cy="347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445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+mj-lt"/>
              <a:buAutoNum type="arabicPeriod"/>
            </a:pPr>
            <a:r>
              <a:rPr lang="en-US" sz="2400" dirty="0"/>
              <a:t>What have been the biggest barriers to literacy your EL/VI students have experienced? </a:t>
            </a:r>
          </a:p>
          <a:p>
            <a:pPr marL="444500" indent="-457200">
              <a:buSzPts val="2400"/>
              <a:buFont typeface="+mj-lt"/>
              <a:buAutoNum type="arabicPeriod"/>
            </a:pPr>
            <a:r>
              <a:rPr lang="en-US" sz="2400" dirty="0"/>
              <a:t>What challenges do you experience as a TVI working with EL students? </a:t>
            </a:r>
          </a:p>
          <a:p>
            <a:pPr marL="4445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+mj-lt"/>
              <a:buAutoNum type="arabicPeriod"/>
            </a:pPr>
            <a:r>
              <a:rPr lang="en-US" sz="2400" dirty="0"/>
              <a:t>What is a problem/issue you would like us to address during this session? </a:t>
            </a:r>
          </a:p>
          <a:p>
            <a:pPr marL="4445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+mj-lt"/>
              <a:buAutoNum type="arabicPeriod"/>
            </a:pPr>
            <a:r>
              <a:rPr lang="en-US" sz="2400" dirty="0"/>
              <a:t>What topic/area of literacy instruction would you like to brainstorm solutions to with colleagues today? </a:t>
            </a:r>
            <a:endParaRPr lang="en-US" dirty="0"/>
          </a:p>
          <a:p>
            <a:pPr marL="4445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+mj-lt"/>
              <a:buAutoNum type="arabicPeriod"/>
            </a:pPr>
            <a:r>
              <a:rPr lang="en-US" sz="2400" dirty="0"/>
              <a:t>Other…</a:t>
            </a:r>
            <a:endParaRPr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F9C623-D154-FFCA-D907-179FBBB91BED}"/>
              </a:ext>
            </a:extLst>
          </p:cNvPr>
          <p:cNvSpPr txBox="1"/>
          <p:nvPr/>
        </p:nvSpPr>
        <p:spPr>
          <a:xfrm>
            <a:off x="1236617" y="1724297"/>
            <a:ext cx="98493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Please put your questions/discussion topics on a Post-It and place it on the number in the room with which it corresponds. Put your name on your Post-It along with your topic/question.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6e4b773b20_0_0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 dirty="0"/>
              <a:t>WHO ARE EL STUDENTS? </a:t>
            </a:r>
            <a:endParaRPr dirty="0"/>
          </a:p>
        </p:txBody>
      </p:sp>
      <p:sp>
        <p:nvSpPr>
          <p:cNvPr id="168" name="Google Shape;168;g6e4b773b20_0_0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dirty="0"/>
              <a:t>Immigrants, refugees, migrants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dirty="0"/>
              <a:t>Primary language other than English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dirty="0"/>
              <a:t>Varied primary languages, educational experiences, levels of English proficiency  </a:t>
            </a:r>
            <a:endParaRPr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"/>
          <p:cNvSpPr txBox="1"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/>
              <a:t>QUESTION: </a:t>
            </a:r>
            <a:endParaRPr/>
          </a:p>
        </p:txBody>
      </p:sp>
      <p:sp>
        <p:nvSpPr>
          <p:cNvPr id="174" name="Google Shape;174;p3"/>
          <p:cNvSpPr txBox="1">
            <a:spLocks noGrp="1"/>
          </p:cNvSpPr>
          <p:nvPr>
            <p:ph type="body" idx="2"/>
          </p:nvPr>
        </p:nvSpPr>
        <p:spPr>
          <a:xfrm>
            <a:off x="685800" y="3124199"/>
            <a:ext cx="4114800" cy="309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 dirty="0"/>
              <a:t>From which country do most of the immigrants in your state come from (excluding Mexico)? </a:t>
            </a:r>
            <a:endParaRPr sz="2400" dirty="0"/>
          </a:p>
        </p:txBody>
      </p:sp>
      <p:sp>
        <p:nvSpPr>
          <p:cNvPr id="175" name="Google Shape;175;p3"/>
          <p:cNvSpPr/>
          <p:nvPr/>
        </p:nvSpPr>
        <p:spPr>
          <a:xfrm>
            <a:off x="5770518" y="5372100"/>
            <a:ext cx="5543550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 dirty="0">
                <a:solidFill>
                  <a:schemeClr val="hlink"/>
                </a:solidFill>
                <a:hlinkClick r:id="rId3"/>
              </a:rPr>
              <a:t>https://www.businessinsider.com/where-do-immigrants-come-from-map-most-common-countries-2019-4</a:t>
            </a:r>
            <a:endParaRPr sz="105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6" name="Google Shape;176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7625" y="845700"/>
            <a:ext cx="5667951" cy="425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 dirty="0"/>
              <a:t>Most Common Language Spoken by State? </a:t>
            </a:r>
            <a:endParaRPr dirty="0"/>
          </a:p>
        </p:txBody>
      </p:sp>
      <p:sp>
        <p:nvSpPr>
          <p:cNvPr id="182" name="Google Shape;182;p4"/>
          <p:cNvSpPr txBox="1"/>
          <p:nvPr/>
        </p:nvSpPr>
        <p:spPr>
          <a:xfrm>
            <a:off x="9028577" y="4021100"/>
            <a:ext cx="26055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 dirty="0">
                <a:solidFill>
                  <a:schemeClr val="hlink"/>
                </a:solidFill>
                <a:hlinkClick r:id="rId3"/>
              </a:rPr>
              <a:t>https://www.businessinsider.com/what-is-the-most-common-language-in-every-state-map-2019-6</a:t>
            </a: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3" name="Google Shape;183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9329" y="1913421"/>
            <a:ext cx="5994398" cy="4495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/>
              <a:t>STAGES OF SECOND LANGUAGE ACQUISITION</a:t>
            </a:r>
            <a:endParaRPr/>
          </a:p>
        </p:txBody>
      </p:sp>
      <p:sp>
        <p:nvSpPr>
          <p:cNvPr id="190" name="Google Shape;190;p5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entury Gothic"/>
              <a:buAutoNum type="arabicPeriod"/>
            </a:pPr>
            <a:r>
              <a:rPr lang="en-US" dirty="0"/>
              <a:t>Pre-production 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entury Gothic"/>
              <a:buAutoNum type="arabicPeriod"/>
            </a:pPr>
            <a:r>
              <a:rPr lang="en-US" dirty="0"/>
              <a:t>Early Production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entury Gothic"/>
              <a:buAutoNum type="arabicPeriod"/>
            </a:pPr>
            <a:r>
              <a:rPr lang="en-US" dirty="0"/>
              <a:t>Speech Emergence 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entury Gothic"/>
              <a:buAutoNum type="arabicPeriod"/>
            </a:pPr>
            <a:r>
              <a:rPr lang="en-US" dirty="0"/>
              <a:t>Intermediate Fluency 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entury Gothic"/>
              <a:buAutoNum type="arabicPeriod"/>
            </a:pPr>
            <a:r>
              <a:rPr lang="en-US" dirty="0"/>
              <a:t>Advanced Fluency </a:t>
            </a:r>
            <a:endParaRPr dirty="0"/>
          </a:p>
          <a:p>
            <a:pPr marL="4572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entury Gothic"/>
              <a:buNone/>
            </a:pP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❖"/>
            </a:pPr>
            <a:r>
              <a:rPr lang="en-US" dirty="0"/>
              <a:t>The goal is not native-like proficiency but intelligibility and effective communication skill in 4 areas (reading, writing, speaking, &amp; listening). </a:t>
            </a:r>
            <a:endParaRPr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"/>
          <p:cNvSpPr txBox="1">
            <a:spLocks noGrp="1"/>
          </p:cNvSpPr>
          <p:nvPr>
            <p:ph type="title"/>
          </p:nvPr>
        </p:nvSpPr>
        <p:spPr>
          <a:xfrm>
            <a:off x="1790706" y="403691"/>
            <a:ext cx="8610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 dirty="0"/>
              <a:t>Now What? </a:t>
            </a:r>
            <a:endParaRPr dirty="0"/>
          </a:p>
        </p:txBody>
      </p:sp>
      <p:pic>
        <p:nvPicPr>
          <p:cNvPr id="196" name="Google Shape;196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775" y="3963950"/>
            <a:ext cx="4454700" cy="267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175" y="1696700"/>
            <a:ext cx="4528294" cy="21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46375" y="4409475"/>
            <a:ext cx="4318982" cy="200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67550" y="1696694"/>
            <a:ext cx="3737650" cy="2100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02474" y="2571725"/>
            <a:ext cx="3167925" cy="316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/>
              <a:t>SOCIAL –EMOTIONAL</a:t>
            </a:r>
            <a:endParaRPr/>
          </a:p>
        </p:txBody>
      </p:sp>
      <p:sp>
        <p:nvSpPr>
          <p:cNvPr id="206" name="Google Shape;206;p7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entury Gothic"/>
              <a:buAutoNum type="arabicPeriod"/>
            </a:pPr>
            <a:r>
              <a:rPr lang="en-US" dirty="0"/>
              <a:t>Culture shock 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entury Gothic"/>
              <a:buAutoNum type="arabicPeriod"/>
            </a:pPr>
            <a:r>
              <a:rPr lang="en-US" dirty="0"/>
              <a:t>Abandoning people, belongings and surroundings of importance 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entury Gothic"/>
              <a:buAutoNum type="arabicPeriod"/>
            </a:pPr>
            <a:r>
              <a:rPr lang="en-US" dirty="0"/>
              <a:t>Experiencing loss and deprivation 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entury Gothic"/>
              <a:buAutoNum type="arabicPeriod"/>
            </a:pPr>
            <a:r>
              <a:rPr lang="en-US" dirty="0"/>
              <a:t>Low self-esteem 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entury Gothic"/>
              <a:buAutoNum type="arabicPeriod"/>
            </a:pPr>
            <a:r>
              <a:rPr lang="en-US" dirty="0"/>
              <a:t>Feeling different or isolated </a:t>
            </a:r>
            <a:endParaRPr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/>
              <a:t>BARRIERS FOR STUDENTS WHO ARE BLIND/VI</a:t>
            </a:r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dirty="0"/>
              <a:t>ESL textbooks and materials are often heavily reliant on pictures/graphics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dirty="0"/>
              <a:t>Many practitioner guides recommend the use of facial expressions and gesturing to help convey meaning to EL students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dirty="0"/>
              <a:t>Interrupted instruction or lack of access to education in home country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dirty="0"/>
              <a:t>Varying amounts of exposure to Braille/print in native language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dirty="0"/>
              <a:t>Presence of other disabilities (diagnosed or undiagnosed)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dirty="0"/>
              <a:t>Community and family expectations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dirty="0"/>
              <a:t>Social/cultural norms </a:t>
            </a:r>
            <a:endParaRPr dirty="0"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 build="p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951</Words>
  <Application>Microsoft Office PowerPoint</Application>
  <PresentationFormat>Widescreen</PresentationFormat>
  <Paragraphs>113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Century Gothic</vt:lpstr>
      <vt:lpstr>Noto Sans Symbols</vt:lpstr>
      <vt:lpstr>Arial</vt:lpstr>
      <vt:lpstr>Calibri</vt:lpstr>
      <vt:lpstr>Vapor Trail</vt:lpstr>
      <vt:lpstr>LITERACY FOR EL/VI STUDENTS</vt:lpstr>
      <vt:lpstr>DISCUSSION PARKING LOT </vt:lpstr>
      <vt:lpstr>WHO ARE EL STUDENTS? </vt:lpstr>
      <vt:lpstr>QUESTION: </vt:lpstr>
      <vt:lpstr>Most Common Language Spoken by State? </vt:lpstr>
      <vt:lpstr>STAGES OF SECOND LANGUAGE ACQUISITION</vt:lpstr>
      <vt:lpstr>Now What? </vt:lpstr>
      <vt:lpstr>SOCIAL –EMOTIONAL</vt:lpstr>
      <vt:lpstr>BARRIERS FOR STUDENTS WHO ARE BLIND/VI</vt:lpstr>
      <vt:lpstr>BEST PRACTICES</vt:lpstr>
      <vt:lpstr>BEST PRACTICES</vt:lpstr>
      <vt:lpstr>Braille Instruction</vt:lpstr>
      <vt:lpstr>Immersive Reader</vt:lpstr>
      <vt:lpstr>HOLISTIC  OR WHOLE LANGUAGE APPROACH</vt:lpstr>
      <vt:lpstr>TPR- TOTAL PHYSICAL RESPONSE </vt:lpstr>
      <vt:lpstr>TPR- TOTAL PHYSICAL RESPONSE </vt:lpstr>
      <vt:lpstr>TPR- TOTAL PHYSICAL RESPONSE </vt:lpstr>
      <vt:lpstr>Contact</vt:lpstr>
      <vt:lpstr>RESOURCES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STRATEGIES FOR EL STUDENTS</dc:title>
  <dc:creator>Price, Kyrstin</dc:creator>
  <cp:lastModifiedBy>Price, Kyrstin</cp:lastModifiedBy>
  <cp:revision>4</cp:revision>
  <dcterms:created xsi:type="dcterms:W3CDTF">2018-03-16T13:27:46Z</dcterms:created>
  <dcterms:modified xsi:type="dcterms:W3CDTF">2023-11-27T16:51:08Z</dcterms:modified>
</cp:coreProperties>
</file>